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
  </p:handoutMasterIdLst>
  <p:sldIdLst>
    <p:sldId id="303" r:id="rId3"/>
    <p:sldId id="837" r:id="rId5"/>
    <p:sldId id="847" r:id="rId6"/>
    <p:sldId id="848"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00A2E23D-B4AD-4CE3-A23D-4DFA4C5AFD82}">
          <p14:sldIdLst>
            <p14:sldId id="303"/>
            <p14:sldId id="837"/>
            <p14:sldId id="847"/>
            <p14:sldId id="84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0000FF"/>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69" autoAdjust="0"/>
    <p:restoredTop sz="91299" autoAdjust="0"/>
  </p:normalViewPr>
  <p:slideViewPr>
    <p:cSldViewPr snapToGrid="0">
      <p:cViewPr>
        <p:scale>
          <a:sx n="100" d="100"/>
          <a:sy n="100" d="100"/>
        </p:scale>
        <p:origin x="1085" y="-946"/>
      </p:cViewPr>
      <p:guideLst>
        <p:guide orient="horz" pos="2160"/>
        <p:guide pos="287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1859" y="-2493"/>
      </p:cViewPr>
      <p:guideLst>
        <p:guide orient="horz" pos="3126"/>
        <p:guide pos="213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dirty="0"/>
              <a:t>Click to edit Master text styles</a:t>
            </a:r>
            <a:endParaRPr lang="en-GB" noProof="0" dirty="0"/>
          </a:p>
          <a:p>
            <a:pPr lvl="1"/>
            <a:r>
              <a:rPr lang="en-GB" noProof="0" dirty="0"/>
              <a:t>Second level</a:t>
            </a:r>
            <a:endParaRPr lang="en-GB" noProof="0" dirty="0"/>
          </a:p>
          <a:p>
            <a:pPr lvl="2"/>
            <a:r>
              <a:rPr lang="en-GB" noProof="0" dirty="0"/>
              <a:t>Third level</a:t>
            </a:r>
            <a:endParaRPr lang="en-GB" noProof="0" dirty="0"/>
          </a:p>
          <a:p>
            <a:pPr lvl="3"/>
            <a:r>
              <a:rPr lang="en-GB" noProof="0" dirty="0"/>
              <a:t>Fourth level</a:t>
            </a:r>
            <a:endParaRPr lang="en-GB" noProof="0" dirty="0"/>
          </a:p>
          <a:p>
            <a:pPr lvl="4"/>
            <a:r>
              <a:rPr lang="en-GB" noProof="0" dirty="0"/>
              <a:t>Fifth level</a:t>
            </a:r>
            <a:endParaRPr lang="en-GB" noProof="0" dirty="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标红项需确认</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8" name="箭头: 五边形 7"/>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altLang="zh-CN" sz="1400" b="0" i="1" u="none" strike="noStrike" cap="none" normalizeH="0" baseline="0" dirty="0">
                <a:ln>
                  <a:noFill/>
                </a:ln>
                <a:solidFill>
                  <a:schemeClr val="bg1"/>
                </a:solidFill>
                <a:effectLst/>
                <a:latin typeface="Arial" panose="020B0604020202020204" pitchFamily="34" charset="0"/>
              </a:rPr>
              <a:t>TSG </a:t>
            </a:r>
            <a:r>
              <a:rPr kumimoji="0" lang="en-US" altLang="zh-CN" sz="1400" b="0" i="1" u="none" strike="noStrike" cap="none" normalizeH="0" baseline="0">
                <a:ln>
                  <a:noFill/>
                </a:ln>
                <a:solidFill>
                  <a:schemeClr val="bg1"/>
                </a:solidFill>
                <a:effectLst/>
                <a:latin typeface="Arial" panose="020B0604020202020204" pitchFamily="34" charset="0"/>
              </a:rPr>
              <a:t>SA WG2#160, Nov, </a:t>
            </a:r>
            <a:r>
              <a:rPr kumimoji="0" lang="en-US" altLang="zh-CN" sz="1400" b="0" i="1" u="none" strike="noStrike" cap="none" normalizeH="0" baseline="0" dirty="0">
                <a:ln>
                  <a:noFill/>
                </a:ln>
                <a:solidFill>
                  <a:schemeClr val="bg1"/>
                </a:solidFill>
                <a:effectLst/>
                <a:latin typeface="Arial" panose="020B0604020202020204" pitchFamily="34" charset="0"/>
              </a:rPr>
              <a:t>2023</a:t>
            </a:r>
            <a:r>
              <a:rPr kumimoji="0" lang="en-US" altLang="zh-CN" sz="1400" b="0" i="1" u="none" strike="noStrike" cap="none" normalizeH="0" baseline="0">
                <a:ln>
                  <a:noFill/>
                </a:ln>
                <a:solidFill>
                  <a:schemeClr val="bg1"/>
                </a:solidFill>
                <a:effectLst/>
                <a:latin typeface="Arial" panose="020B0604020202020204" pitchFamily="34" charset="0"/>
              </a:rPr>
              <a:t>, Chicago</a:t>
            </a:r>
            <a:endParaRPr kumimoji="0" lang="en-US" altLang="zh-CN" sz="1400" b="0" i="1" u="none" strike="noStrike" cap="none" normalizeH="0" baseline="0">
              <a:ln>
                <a:noFill/>
              </a:ln>
              <a:solidFill>
                <a:schemeClr val="bg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
        <p:nvSpPr>
          <p:cNvPr id="4" name="箭头: 五边形 3"/>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箭头: 五边形 2"/>
          <p:cNvSpPr/>
          <p:nvPr userDrawn="1"/>
        </p:nvSpPr>
        <p:spPr bwMode="auto">
          <a:xfrm>
            <a:off x="546099" y="6350004"/>
            <a:ext cx="6201834" cy="380999"/>
          </a:xfrm>
          <a:prstGeom prst="homePlate">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en-US" altLang="zh-CN" sz="1400" i="1" dirty="0">
                <a:ln>
                  <a:noFill/>
                </a:ln>
                <a:solidFill>
                  <a:schemeClr val="bg1"/>
                </a:solidFill>
                <a:effectLst/>
                <a:sym typeface="+mn-ea"/>
              </a:rPr>
              <a:t>TSG </a:t>
            </a:r>
            <a:r>
              <a:rPr lang="en-US" altLang="zh-CN" sz="1400" i="1">
                <a:ln>
                  <a:noFill/>
                </a:ln>
                <a:solidFill>
                  <a:schemeClr val="bg1"/>
                </a:solidFill>
                <a:effectLst/>
                <a:sym typeface="+mn-ea"/>
              </a:rPr>
              <a:t>SA WG2#160, Oct, </a:t>
            </a:r>
            <a:r>
              <a:rPr lang="en-US" altLang="zh-CN" sz="1400" i="1" dirty="0">
                <a:ln>
                  <a:noFill/>
                </a:ln>
                <a:solidFill>
                  <a:schemeClr val="bg1"/>
                </a:solidFill>
                <a:effectLst/>
                <a:sym typeface="+mn-ea"/>
              </a:rPr>
              <a:t>2023</a:t>
            </a:r>
            <a:r>
              <a:rPr lang="en-US" altLang="zh-CN" sz="1400" i="1">
                <a:ln>
                  <a:noFill/>
                </a:ln>
                <a:solidFill>
                  <a:schemeClr val="bg1"/>
                </a:solidFill>
                <a:effectLst/>
                <a:sym typeface="+mn-ea"/>
              </a:rPr>
              <a:t>, Chicago</a:t>
            </a:r>
            <a:endParaRPr kumimoji="0" lang="zh-CN" altLang="en-US" sz="1400" b="0" i="1" u="none" strike="noStrike" cap="none" normalizeH="0" baseline="0" dirty="0">
              <a:ln>
                <a:noFill/>
              </a:ln>
              <a:solidFill>
                <a:schemeClr val="bg1"/>
              </a:solidFill>
              <a:effectLst/>
              <a:latin typeface="Arial" panose="020B0604020202020204" pitchFamily="34" charset="0"/>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48743"/>
            <a:ext cx="5473170" cy="242887"/>
          </a:xfrm>
          <a:prstGeom prst="rect">
            <a:avLst/>
          </a:prstGeom>
          <a:noFill/>
        </p:spPr>
        <p:txBody>
          <a:bodyPr anchor="ctr">
            <a:noAutofit/>
          </a:bodyPr>
          <a:lstStyle/>
          <a:p>
            <a:pPr marL="0" marR="0" indent="0" algn="l" defTabSz="914400" rtl="0" eaLnBrk="0" fontAlgn="base" latinLnBrk="0" hangingPunct="0">
              <a:lnSpc>
                <a:spcPct val="100000"/>
              </a:lnSpc>
              <a:spcBef>
                <a:spcPct val="0"/>
              </a:spcBef>
              <a:spcAft>
                <a:spcPct val="0"/>
              </a:spcAft>
              <a:buClrTx/>
              <a:buSzTx/>
              <a:buFontTx/>
              <a:buNone/>
            </a:pPr>
            <a:r>
              <a:rPr lang="en-US" altLang="zh-CN" sz="1200" i="1" dirty="0">
                <a:ln>
                  <a:noFill/>
                </a:ln>
                <a:solidFill>
                  <a:schemeClr val="bg1"/>
                </a:solidFill>
                <a:effectLst/>
                <a:sym typeface="+mn-ea"/>
              </a:rPr>
              <a:t>TSG </a:t>
            </a:r>
            <a:r>
              <a:rPr lang="en-US" altLang="zh-CN" sz="1200" i="1">
                <a:ln>
                  <a:noFill/>
                </a:ln>
                <a:solidFill>
                  <a:schemeClr val="bg1"/>
                </a:solidFill>
                <a:effectLst/>
                <a:sym typeface="+mn-ea"/>
              </a:rPr>
              <a:t>SA WG2#160, Oct, </a:t>
            </a:r>
            <a:r>
              <a:rPr lang="en-US" altLang="zh-CN" sz="1200" i="1" dirty="0">
                <a:ln>
                  <a:noFill/>
                </a:ln>
                <a:solidFill>
                  <a:schemeClr val="bg1"/>
                </a:solidFill>
                <a:effectLst/>
                <a:sym typeface="+mn-ea"/>
              </a:rPr>
              <a:t>2023</a:t>
            </a:r>
            <a:r>
              <a:rPr lang="en-US" altLang="zh-CN" sz="1200" i="1">
                <a:ln>
                  <a:noFill/>
                </a:ln>
                <a:solidFill>
                  <a:schemeClr val="bg1"/>
                </a:solidFill>
                <a:effectLst/>
                <a:sym typeface="+mn-ea"/>
              </a:rPr>
              <a:t>, Chicago</a:t>
            </a:r>
            <a:endParaRPr sz="1200" baseline="0">
              <a:solidFill>
                <a:schemeClr val="bg1"/>
              </a:solidFill>
              <a:latin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hyperlink" Target="https://www.3gpp.org/ftp/tsg_sa/WG2_Arch/TSGS2_160_Chicago_2023-11/Docs/S2-2311981.zip" TargetMode="External"/><Relationship Id="rId3" Type="http://schemas.openxmlformats.org/officeDocument/2006/relationships/hyperlink" Target="https://www.3gpp.org/ftp/tsg_sa/WG2_Arch/TSGS2_160_Chicago_2023-11/Docs/S2-2311967.zip" TargetMode="External"/><Relationship Id="rId2" Type="http://schemas.openxmlformats.org/officeDocument/2006/relationships/hyperlink" Target="https://www.3gpp.org/ftp/tsg_sa/WG2_Arch/TSGS2_160_Chicago_2023-11/Docs/S2-2311953.zip" TargetMode="Externa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774700" y="2194560"/>
            <a:ext cx="7726045" cy="1101090"/>
          </a:xfrm>
        </p:spPr>
        <p:txBody>
          <a:bodyPr>
            <a:noAutofit/>
          </a:bodyPr>
          <a:lstStyle/>
          <a:p>
            <a:pPr>
              <a:defRPr/>
            </a:pPr>
            <a:r>
              <a:rPr lang="en-US" altLang="zh-CN" sz="3600" b="1"/>
              <a:t>SoH on PDU Set handling for UL</a:t>
            </a:r>
            <a:endParaRPr lang="en-GB" altLang="zh-CN"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GB" altLang="zh-CN" sz="1800" b="1" dirty="0">
                <a:latin typeface="Arial" panose="020B0604020202020204" pitchFamily="34" charset="0"/>
              </a:rPr>
              <a:t>China Mobile</a:t>
            </a:r>
            <a:r>
              <a:rPr lang="en-US" altLang="en-GB" sz="1800" b="1" dirty="0">
                <a:latin typeface="Arial" panose="020B0604020202020204" pitchFamily="34" charset="0"/>
              </a:rPr>
              <a:t>, Tencent</a:t>
            </a:r>
            <a:endParaRPr lang="en-US" altLang="en-GB" sz="1800" b="1" dirty="0">
              <a:latin typeface="Arial" panose="020B0604020202020204" pitchFamily="34" charset="0"/>
            </a:endParaRPr>
          </a:p>
        </p:txBody>
      </p:sp>
      <p:sp>
        <p:nvSpPr>
          <p:cNvPr id="2" name="文本框 1"/>
          <p:cNvSpPr txBox="1"/>
          <p:nvPr/>
        </p:nvSpPr>
        <p:spPr>
          <a:xfrm>
            <a:off x="6562090" y="104140"/>
            <a:ext cx="1574800" cy="337185"/>
          </a:xfrm>
          <a:prstGeom prst="rect">
            <a:avLst/>
          </a:prstGeom>
          <a:noFill/>
        </p:spPr>
        <p:txBody>
          <a:bodyPr wrap="square" rtlCol="0">
            <a:spAutoFit/>
          </a:bodyPr>
          <a:p>
            <a:r>
              <a:rPr lang="en-US" altLang="zh-CN" sz="1600" b="1"/>
              <a:t>S2-2313370</a:t>
            </a:r>
            <a:endParaRPr lang="en-US" altLang="zh-CN" sz="1600" b="1"/>
          </a:p>
        </p:txBody>
      </p:sp>
      <p:sp>
        <p:nvSpPr>
          <p:cNvPr id="3" name="文本框 2"/>
          <p:cNvSpPr txBox="1"/>
          <p:nvPr/>
        </p:nvSpPr>
        <p:spPr>
          <a:xfrm>
            <a:off x="272415" y="104140"/>
            <a:ext cx="2498725" cy="583565"/>
          </a:xfrm>
          <a:prstGeom prst="rect">
            <a:avLst/>
          </a:prstGeom>
          <a:noFill/>
        </p:spPr>
        <p:txBody>
          <a:bodyPr wrap="square" rtlCol="0">
            <a:spAutoFit/>
          </a:bodyPr>
          <a:p>
            <a:r>
              <a:rPr lang="en-US" altLang="zh-CN" sz="1600" b="1"/>
              <a:t>TSG SA2#160,</a:t>
            </a:r>
            <a:endParaRPr lang="en-US" altLang="zh-CN" sz="1600" b="1"/>
          </a:p>
          <a:p>
            <a:r>
              <a:rPr lang="en-US" altLang="zh-CN" sz="1600" b="1"/>
              <a:t> Nov, 2023, Chicago</a:t>
            </a:r>
            <a:endParaRPr lang="en-US" altLang="zh-CN" sz="1600" b="1"/>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1965" y="89535"/>
            <a:ext cx="6827838" cy="1143000"/>
          </a:xfrm>
        </p:spPr>
        <p:txBody>
          <a:bodyPr/>
          <a:lstStyle/>
          <a:p>
            <a:pPr lvl="1"/>
            <a:r>
              <a:rPr lang="en-US" altLang="zh-CN">
                <a:solidFill>
                  <a:schemeClr val="tx1"/>
                </a:solidFill>
              </a:rPr>
              <a:t>PDU set handling for UL</a:t>
            </a:r>
            <a:endParaRPr lang="en-US" altLang="zh-CN">
              <a:solidFill>
                <a:schemeClr val="tx1"/>
              </a:solidFill>
            </a:endParaRPr>
          </a:p>
        </p:txBody>
      </p:sp>
      <p:sp>
        <p:nvSpPr>
          <p:cNvPr id="3" name="内容占位符 2"/>
          <p:cNvSpPr>
            <a:spLocks noGrp="1"/>
          </p:cNvSpPr>
          <p:nvPr>
            <p:ph idx="1"/>
          </p:nvPr>
        </p:nvSpPr>
        <p:spPr>
          <a:xfrm>
            <a:off x="454872" y="1013248"/>
            <a:ext cx="8388350" cy="4830763"/>
          </a:xfrm>
          <a:solidFill>
            <a:schemeClr val="bg1"/>
          </a:solidFill>
        </p:spPr>
        <p:txBody>
          <a:bodyPr/>
          <a:lstStyle/>
          <a:p>
            <a:r>
              <a:rPr lang="en-US" altLang="de-DE" sz="1800" dirty="0">
                <a:solidFill>
                  <a:srgbClr val="FF0000"/>
                </a:solidFill>
              </a:rPr>
              <a:t>Editor's note:	[XRM] The applicability and details of supporting PDU Set handling in uplink direction may be updated based on RAN WG's progress.</a:t>
            </a:r>
            <a:endParaRPr lang="en-US" altLang="de-DE" sz="1800" dirty="0">
              <a:solidFill>
                <a:srgbClr val="FF0000"/>
              </a:solidFill>
            </a:endParaRPr>
          </a:p>
          <a:p>
            <a:r>
              <a:rPr lang="en-US" altLang="de-DE" sz="1800" dirty="0"/>
              <a:t>As a key feature in R18,  PDU set handling for DL enables differentiated handling for efficient resource scheduling. </a:t>
            </a:r>
            <a:r>
              <a:rPr lang="en-US" altLang="de-DE" sz="1800" dirty="0">
                <a:sym typeface="+mn-ea"/>
              </a:rPr>
              <a:t>It is esstential to introduce PDU Set handling for UL</a:t>
            </a:r>
            <a:r>
              <a:rPr lang="en-US" altLang="de-DE" sz="1800" dirty="0"/>
              <a:t> to achieve the complete end-to-end mechanism of PDU set handling for XR services. </a:t>
            </a:r>
            <a:endParaRPr lang="en-US" altLang="de-DE" sz="1800" dirty="0"/>
          </a:p>
          <a:p>
            <a:r>
              <a:rPr lang="en-US" altLang="de-DE" sz="1800" dirty="0"/>
              <a:t>RAN2/3 and CT1 have sent LSs to SA2 for PDU set UL handling. The XR awareness has been agreed in RAN2, which needs SA2 to define related parameters for RAN and UE:</a:t>
            </a:r>
            <a:endParaRPr lang="en-US" altLang="de-DE" sz="1800" dirty="0"/>
          </a:p>
          <a:p>
            <a:pPr lvl="1"/>
            <a:r>
              <a:rPr lang="en-US" altLang="de-DE" sz="1400" dirty="0">
                <a:sym typeface="+mn-ea"/>
              </a:rPr>
              <a:t>“</a:t>
            </a:r>
            <a:r>
              <a:rPr lang="en-US" altLang="de-DE" sz="1400" dirty="0"/>
              <a:t>RAN2 assumes that </a:t>
            </a:r>
            <a:r>
              <a:rPr lang="en-US" altLang="de-DE" sz="1400" b="1" dirty="0"/>
              <a:t>PDU Set based parameters</a:t>
            </a:r>
            <a:r>
              <a:rPr lang="en-US" altLang="de-DE" sz="1400" dirty="0"/>
              <a:t> and </a:t>
            </a:r>
            <a:r>
              <a:rPr lang="en-US" altLang="de-DE" sz="1400" b="1" dirty="0"/>
              <a:t>PDU Set related information</a:t>
            </a:r>
            <a:r>
              <a:rPr lang="en-US" altLang="de-DE" sz="1400" dirty="0"/>
              <a:t> may be used for better support of XR services. RAN2 can consider both </a:t>
            </a:r>
            <a:r>
              <a:rPr lang="en-US" altLang="de-DE" sz="1400" b="1" dirty="0"/>
              <a:t>UL and DL </a:t>
            </a:r>
            <a:r>
              <a:rPr lang="en-US" altLang="de-DE" sz="1400" dirty="0"/>
              <a:t>directions.” in [R2-2209215] </a:t>
            </a:r>
            <a:endParaRPr lang="en-US" altLang="de-DE" sz="1400" dirty="0"/>
          </a:p>
          <a:p>
            <a:pPr lvl="1"/>
            <a:r>
              <a:rPr lang="en-US" altLang="de-DE" sz="1400" dirty="0">
                <a:sym typeface="+mn-ea"/>
              </a:rPr>
              <a:t>“</a:t>
            </a:r>
            <a:r>
              <a:rPr lang="en-US" altLang="de-DE" sz="1400" dirty="0"/>
              <a:t>RAN2 has also agreed that the </a:t>
            </a:r>
            <a:r>
              <a:rPr lang="en-US" altLang="de-DE" sz="1400" b="1" dirty="0"/>
              <a:t>UE needs to be able to identify PDU Sets / Bursts</a:t>
            </a:r>
            <a:r>
              <a:rPr lang="en-US" altLang="de-DE" sz="1400" dirty="0"/>
              <a:t> but that in-band marking of PDUs in the uplink over Uu (the equivalent of downlink marking in GTP headers) is not needed.” in [R2-2213225]</a:t>
            </a:r>
            <a:endParaRPr lang="en-US" altLang="de-DE" sz="1400" dirty="0"/>
          </a:p>
          <a:p>
            <a:pPr lvl="1"/>
            <a:r>
              <a:rPr lang="en-US" altLang="de-DE" sz="1400" dirty="0"/>
              <a:t>“RAN2 considers that the </a:t>
            </a:r>
            <a:r>
              <a:rPr lang="en-US" altLang="de-DE" sz="1400" b="1" dirty="0"/>
              <a:t>PDU set concept is applicable to both UL and DL</a:t>
            </a:r>
            <a:r>
              <a:rPr lang="en-US" altLang="de-DE" sz="1400" dirty="0"/>
              <a:t>.” in [R2-2302010]</a:t>
            </a:r>
            <a:endParaRPr lang="en-US" altLang="de-DE" sz="1400" dirty="0"/>
          </a:p>
          <a:p>
            <a:pPr marL="457200" lvl="1" indent="-457200">
              <a:buClrTx/>
              <a:buBlip>
                <a:blip r:embed="rId1"/>
              </a:buBlip>
            </a:pPr>
            <a:endParaRPr lang="en-US" altLang="zh-CN" dirty="0"/>
          </a:p>
          <a:p>
            <a:pPr marL="457200" lvl="1" indent="-457200">
              <a:buClrTx/>
              <a:buBlip>
                <a:blip r:embed="rId1"/>
              </a:buBlip>
            </a:pPr>
            <a:endParaRPr lang="en-US" altLang="zh-CN" sz="2400" dirty="0"/>
          </a:p>
          <a:p>
            <a:pPr lvl="1"/>
            <a:endParaRPr lang="zh-CN" altLang="en-US" sz="2000" dirty="0"/>
          </a:p>
        </p:txBody>
      </p:sp>
      <p:graphicFrame>
        <p:nvGraphicFramePr>
          <p:cNvPr id="4" name="表格 3"/>
          <p:cNvGraphicFramePr/>
          <p:nvPr/>
        </p:nvGraphicFramePr>
        <p:xfrm>
          <a:off x="673100" y="5063490"/>
          <a:ext cx="7952105" cy="857885"/>
        </p:xfrm>
        <a:graphic>
          <a:graphicData uri="http://schemas.openxmlformats.org/drawingml/2006/table">
            <a:tbl>
              <a:tblPr firstRow="1" bandRow="1">
                <a:tableStyleId>{5C22544A-7EE6-4342-B048-85BDC9FD1C3A}</a:tableStyleId>
              </a:tblPr>
              <a:tblGrid>
                <a:gridCol w="668020"/>
                <a:gridCol w="668020"/>
                <a:gridCol w="668020"/>
                <a:gridCol w="667385"/>
                <a:gridCol w="2192020"/>
                <a:gridCol w="1329055"/>
                <a:gridCol w="668020"/>
                <a:gridCol w="1091565"/>
              </a:tblGrid>
              <a:tr h="195580">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2" tooltip="https://www.3gpp.org/ftp/tsg_sa/WG2_Arch/TSGS2_160_Chicago_2023-11/Docs/S2-2311953.zip"/>
                        </a:rPr>
                        <a:t>S2-2311953</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CT WG1: LS on uplink PDU Set</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CT WG1 (C1-237936)</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XRM</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FF"/>
                    </a:solidFill>
                  </a:tcPr>
                </a:tc>
              </a:tr>
              <a:tr h="387350">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3" tooltip="https://www.3gpp.org/ftp/tsg_sa/WG2_Arch/TSGS2_160_Chicago_2023-11/Docs/S2-2311967.zip"/>
                        </a:rPr>
                        <a:t>S2-2311967</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RAN WG3: Provisioning separate DL and UL PDU Set QoS Parameters to NG-RAN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RAN WG3 (R3-235890)</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NR_XR_enh-Core</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274955">
                <a:tc>
                  <a:txBody>
                    <a:bodyPr/>
                    <a:p>
                      <a:pPr indent="0">
                        <a:buNone/>
                      </a:pPr>
                      <a:r>
                        <a:rPr lang="en-US" sz="900" b="0">
                          <a:solidFill>
                            <a:srgbClr val="000000"/>
                          </a:solidFill>
                          <a:latin typeface="宋体" panose="02010600030101010101" pitchFamily="2" charset="-122"/>
                        </a:rPr>
                        <a:t>9.12.2</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800" b="1">
                          <a:solidFill>
                            <a:srgbClr val="0000FF"/>
                          </a:solidFill>
                          <a:latin typeface="宋体" panose="02010600030101010101" pitchFamily="2" charset="-122"/>
                          <a:hlinkClick r:id="rId4" tooltip="https://www.3gpp.org/ftp/tsg_sa/WG2_Arch/TSGS2_160_Chicago_2023-11/Docs/S2-2311981.zip"/>
                        </a:rPr>
                        <a:t>S2-2311981</a:t>
                      </a:r>
                      <a:endParaRPr lang="en-US" altLang="en-US" sz="800" b="1">
                        <a:solidFill>
                          <a:srgbClr val="0000FF"/>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In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Action</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LS from RAN WG2: LS on XR awareness</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RAN WG2 (R2-2311590)</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Rel-18</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宋体" panose="02010600030101010101" pitchFamily="2" charset="-122"/>
                        </a:rPr>
                        <a:t>NR_XR_enh-Core</a:t>
                      </a:r>
                      <a:endParaRPr lang="en-US" altLang="en-US" sz="900" b="0">
                        <a:solidFill>
                          <a:srgbClr val="000000"/>
                        </a:solidFill>
                        <a:latin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9" name="内容占位符 8"/>
          <p:cNvSpPr>
            <a:spLocks noGrp="1"/>
          </p:cNvSpPr>
          <p:nvPr/>
        </p:nvSpPr>
        <p:spPr>
          <a:xfrm>
            <a:off x="30480" y="5982335"/>
            <a:ext cx="9055735" cy="85788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dk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dk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defRPr>
            </a:lvl9pPr>
          </a:lstStyle>
          <a:p>
            <a:pPr marL="0" indent="0" latinLnBrk="0">
              <a:spcBef>
                <a:spcPts val="0"/>
              </a:spcBef>
              <a:buNone/>
            </a:pPr>
            <a:r>
              <a:rPr lang="en-US" altLang="de-DE" sz="1800" b="1" dirty="0">
                <a:solidFill>
                  <a:schemeClr val="tx1"/>
                </a:solidFill>
              </a:rPr>
              <a:t>Observation 1: RAN has decided PDU Set handling is applicable to both UL and DL. Therefore,  SA2 should consider to support the PDU Set handling for UL in Rel-18, and if needed, define associated parameters for NG-RAN and/or UE.</a:t>
            </a:r>
            <a:endParaRPr lang="en-US" altLang="zh-CN" sz="2400" dirty="0"/>
          </a:p>
          <a:p>
            <a:pPr lvl="1"/>
            <a:endParaRPr lang="zh-CN" altLang="en-US" sz="20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151130" y="242570"/>
          <a:ext cx="8841740" cy="6615430"/>
        </p:xfrm>
        <a:graphic>
          <a:graphicData uri="http://schemas.openxmlformats.org/drawingml/2006/table">
            <a:tbl>
              <a:tblPr firstRow="1" bandRow="1">
                <a:tableStyleId>{5C22544A-7EE6-4342-B048-85BDC9FD1C3A}</a:tableStyleId>
              </a:tblPr>
              <a:tblGrid>
                <a:gridCol w="1403350"/>
                <a:gridCol w="1260475"/>
                <a:gridCol w="6177915"/>
              </a:tblGrid>
              <a:tr h="427355">
                <a:tc>
                  <a:txBody>
                    <a:bodyPr/>
                    <a:p>
                      <a:pPr indent="0" algn="ctr">
                        <a:buNone/>
                      </a:pPr>
                      <a:r>
                        <a:rPr lang="en-US" sz="1200" b="1">
                          <a:solidFill>
                            <a:schemeClr val="bg1"/>
                          </a:solidFill>
                          <a:latin typeface="微软雅黑" panose="020B0503020204020204" charset="-122"/>
                          <a:ea typeface="微软雅黑" panose="020B0503020204020204" charset="-122"/>
                        </a:rPr>
                        <a:t>Tdoc</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1200" b="1">
                          <a:solidFill>
                            <a:schemeClr val="bg1"/>
                          </a:solidFill>
                          <a:latin typeface="微软雅黑" panose="020B0503020204020204" charset="-122"/>
                          <a:ea typeface="微软雅黑" panose="020B0503020204020204" charset="-122"/>
                        </a:rPr>
                        <a:t>Company</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1200" b="1">
                          <a:solidFill>
                            <a:schemeClr val="bg1"/>
                          </a:solidFill>
                          <a:latin typeface="微软雅黑" panose="020B0503020204020204" charset="-122"/>
                          <a:ea typeface="微软雅黑" panose="020B0503020204020204" charset="-122"/>
                        </a:rPr>
                        <a:t>Main Content</a:t>
                      </a:r>
                      <a:endParaRPr lang="en-US" altLang="en-US" sz="1200" b="1">
                        <a:solidFill>
                          <a:schemeClr val="bg1"/>
                        </a:solidFill>
                        <a:latin typeface="微软雅黑" panose="020B0503020204020204" charset="-122"/>
                        <a:ea typeface="微软雅黑" panose="020B0503020204020204" charset="-122"/>
                      </a:endParaRPr>
                    </a:p>
                  </a:txBody>
                  <a:tcPr marL="12700" marR="12700" marT="12700" vert="horz" anchor="ctr" anchorCtr="0"/>
                </a:tc>
              </a:tr>
              <a:tr h="473075">
                <a:tc>
                  <a:txBody>
                    <a:bodyPr/>
                    <a:p>
                      <a:pPr indent="0" algn="ctr">
                        <a:buNone/>
                      </a:pPr>
                      <a:r>
                        <a:rPr lang="en-US" sz="900" b="0">
                          <a:solidFill>
                            <a:srgbClr val="000000"/>
                          </a:solidFill>
                          <a:latin typeface="微软雅黑" panose="020B0503020204020204" charset="-122"/>
                          <a:ea typeface="微软雅黑" panose="020B0503020204020204" charset="-122"/>
                        </a:rPr>
                        <a:t>S2-2313144</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China Mobile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reporting capability indication to 5GC in SM capability;</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2)SMF may include the Protocol Description in the QoS rule provided to the UE</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611505">
                <a:tc>
                  <a:txBody>
                    <a:bodyPr/>
                    <a:p>
                      <a:pPr indent="0" algn="ctr">
                        <a:buNone/>
                      </a:pPr>
                      <a:r>
                        <a:rPr lang="en-US" altLang="en-US" sz="900" b="0">
                          <a:solidFill>
                            <a:srgbClr val="000000"/>
                          </a:solidFill>
                          <a:latin typeface="微软雅黑" panose="020B0503020204020204" charset="-122"/>
                          <a:ea typeface="微软雅黑" panose="020B0503020204020204" charset="-122"/>
                        </a:rPr>
                        <a:t>S2-2312363</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altLang="en-US" sz="900" b="0">
                          <a:solidFill>
                            <a:srgbClr val="000000"/>
                          </a:solidFill>
                          <a:latin typeface="微软雅黑" panose="020B0503020204020204" charset="-122"/>
                          <a:ea typeface="微软雅黑" panose="020B0503020204020204" charset="-122"/>
                        </a:rPr>
                        <a:t>MTK</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altLang="en-US" sz="900" b="0">
                          <a:solidFill>
                            <a:srgbClr val="000000"/>
                          </a:solidFill>
                          <a:latin typeface="微软雅黑" panose="020B0503020204020204" charset="-122"/>
                          <a:ea typeface="微软雅黑" panose="020B0503020204020204" charset="-122"/>
                        </a:rPr>
                        <a:t>NOTE 2:</a:t>
                      </a:r>
                      <a:r>
                        <a:rPr lang="zh-CN" altLang="en-US" sz="900">
                          <a:sym typeface="+mn-ea"/>
                        </a:rPr>
                        <a:t>For the uplink direction, the identification of PDU Sets is left to UE implementation. The protocol description may be communicated to the UE by the application client</a:t>
                      </a:r>
                      <a:endParaRPr lang="zh-CN" altLang="en-US" sz="900"/>
                    </a:p>
                    <a:p>
                      <a:pPr indent="0">
                        <a:buNone/>
                      </a:pP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1302385">
                <a:tc>
                  <a:txBody>
                    <a:bodyPr/>
                    <a:p>
                      <a:pPr indent="0" algn="ctr">
                        <a:buNone/>
                      </a:pPr>
                      <a:r>
                        <a:rPr lang="en-US" sz="900" b="0">
                          <a:solidFill>
                            <a:srgbClr val="000000"/>
                          </a:solidFill>
                          <a:latin typeface="微软雅黑" panose="020B0503020204020204" charset="-122"/>
                          <a:ea typeface="微软雅黑" panose="020B0503020204020204" charset="-122"/>
                        </a:rPr>
                        <a:t>S2-2312032</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Qualcomm</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1)UE indicates support of RTP header extension-based UL PDU Set QoS enforcement in the 5GSM Capability.</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2)SMF may include the Protocol Description in the QoS rule provided to the UE</a:t>
                      </a:r>
                      <a:endParaRPr lang="en-US" sz="900" b="0">
                        <a:solidFill>
                          <a:srgbClr val="000000"/>
                        </a:solidFill>
                        <a:latin typeface="微软雅黑" panose="020B0503020204020204" charset="-122"/>
                        <a:ea typeface="微软雅黑" panose="020B0503020204020204" charset="-122"/>
                      </a:endParaRPr>
                    </a:p>
                    <a:p>
                      <a:pPr indent="0">
                        <a:buNone/>
                      </a:pPr>
                      <a:r>
                        <a:rPr lang="en-US" sz="900" b="0">
                          <a:solidFill>
                            <a:srgbClr val="000000"/>
                          </a:solidFill>
                          <a:latin typeface="微软雅黑" panose="020B0503020204020204" charset="-122"/>
                          <a:ea typeface="微软雅黑" panose="020B0503020204020204" charset="-122"/>
                        </a:rPr>
                        <a:t>3) a UE that has indicated support of RTP header extension-based UL PDU Set QoS enforcement receives a QoS rule with Protocol Description shall start detecting PDU Sets based on the Protocol Description for the traffic matching the Packet Filter Set of the QoS rule</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394970">
                <a:tc>
                  <a:txBody>
                    <a:bodyPr/>
                    <a:p>
                      <a:pPr indent="0" algn="ctr">
                        <a:buNone/>
                      </a:pPr>
                      <a:r>
                        <a:rPr lang="en-US" sz="900" b="0">
                          <a:solidFill>
                            <a:srgbClr val="000000"/>
                          </a:solidFill>
                          <a:latin typeface="微软雅黑" panose="020B0503020204020204" charset="-122"/>
                          <a:ea typeface="微软雅黑" panose="020B0503020204020204" charset="-122"/>
                        </a:rPr>
                        <a:t>S2-2312952</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Huawei</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1)SMF optionally provides Protocol Description together with the QoS rule to the UE</a:t>
                      </a:r>
                      <a:endParaRPr 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NOTE: </a:t>
                      </a:r>
                      <a:r>
                        <a:rPr lang="zh-CN" altLang="en-US" sz="900">
                          <a:sym typeface="+mn-ea"/>
                        </a:rPr>
                        <a:t>How the UE deals with the Protocol Description is up to UE implementation.</a:t>
                      </a:r>
                      <a:endParaRPr lang="zh-CN" altLang="en-US" sz="900"/>
                    </a:p>
                    <a:p>
                      <a:pPr indent="0">
                        <a:buNone/>
                      </a:pP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803275">
                <a:tc>
                  <a:txBody>
                    <a:bodyPr/>
                    <a:p>
                      <a:pPr indent="0" algn="ctr">
                        <a:buNone/>
                      </a:pPr>
                      <a:r>
                        <a:rPr lang="en-US" sz="900" b="0">
                          <a:solidFill>
                            <a:srgbClr val="000000"/>
                          </a:solidFill>
                          <a:latin typeface="微软雅黑" panose="020B0503020204020204" charset="-122"/>
                          <a:ea typeface="微软雅黑" panose="020B0503020204020204" charset="-122"/>
                        </a:rPr>
                        <a:t>S2-2312094</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vivo</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algn="l">
                        <a:buClrTx/>
                        <a:buSzTx/>
                        <a:buFontTx/>
                        <a:buNone/>
                      </a:pPr>
                      <a:r>
                        <a:rPr lang="en-US" sz="900" b="0">
                          <a:solidFill>
                            <a:srgbClr val="000000"/>
                          </a:solidFill>
                          <a:latin typeface="微软雅黑" panose="020B0503020204020204" charset="-122"/>
                          <a:ea typeface="微软雅黑" panose="020B0503020204020204" charset="-122"/>
                        </a:rPr>
                        <a:t>NOTE 3:</a:t>
                      </a:r>
                      <a:r>
                        <a:rPr lang="en-US" sz="900">
                          <a:solidFill>
                            <a:srgbClr val="000000"/>
                          </a:solidFill>
                          <a:latin typeface="微软雅黑" panose="020B0503020204020204" charset="-122"/>
                          <a:ea typeface="微软雅黑" panose="020B0503020204020204" charset="-122"/>
                          <a:sym typeface="+mn-ea"/>
                        </a:rPr>
                        <a:t>The UL PDU Set Identification is optional feature for a UE. Whether and how to identify the PDU Set Information in UL direction is left to UE implementation.</a:t>
                      </a:r>
                      <a:endParaRPr lang="en-US" sz="900">
                        <a:solidFill>
                          <a:srgbClr val="000000"/>
                        </a:solidFill>
                        <a:latin typeface="微软雅黑" panose="020B0503020204020204" charset="-122"/>
                        <a:ea typeface="微软雅黑" panose="020B0503020204020204" charset="-122"/>
                        <a:sym typeface="+mn-ea"/>
                      </a:endParaRPr>
                    </a:p>
                    <a:p>
                      <a:pPr algn="l">
                        <a:buClrTx/>
                        <a:buSzTx/>
                        <a:buFontTx/>
                        <a:buNone/>
                      </a:pPr>
                      <a:r>
                        <a:rPr lang="en-US" sz="900" b="0">
                          <a:solidFill>
                            <a:srgbClr val="000000"/>
                          </a:solidFill>
                          <a:latin typeface="微软雅黑" panose="020B0503020204020204" charset="-122"/>
                          <a:ea typeface="微软雅黑" panose="020B0503020204020204" charset="-122"/>
                        </a:rPr>
                        <a:t>When the PSDB/PSER/PSIHI can be used for UL</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507365">
                <a:tc>
                  <a:txBody>
                    <a:bodyPr/>
                    <a:p>
                      <a:pPr indent="0" algn="ctr">
                        <a:buNone/>
                      </a:pPr>
                      <a:r>
                        <a:rPr lang="en-US" sz="900" b="0">
                          <a:solidFill>
                            <a:srgbClr val="000000"/>
                          </a:solidFill>
                          <a:latin typeface="微软雅黑" panose="020B0503020204020204" charset="-122"/>
                          <a:ea typeface="微软雅黑" panose="020B0503020204020204" charset="-122"/>
                        </a:rPr>
                        <a:t>S2-2312749</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OPPO</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1)SMF provides PDU Set UL Identification Indication to UE in the QoS rule, which is used to activate the PDU Set identification in the UE for the uplink direction of the QoS Flow</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394335">
                <a:tc>
                  <a:txBody>
                    <a:bodyPr/>
                    <a:p>
                      <a:pPr indent="0" algn="ctr">
                        <a:buNone/>
                      </a:pPr>
                      <a:r>
                        <a:rPr lang="en-US" sz="900" b="0">
                          <a:solidFill>
                            <a:srgbClr val="000000"/>
                          </a:solidFill>
                          <a:latin typeface="微软雅黑" panose="020B0503020204020204" charset="-122"/>
                          <a:ea typeface="微软雅黑" panose="020B0503020204020204" charset="-122"/>
                        </a:rPr>
                        <a:t>S2-2310244</a:t>
                      </a:r>
                      <a:endParaRPr lang="en-US" sz="900" b="0">
                        <a:solidFill>
                          <a:srgbClr val="000000"/>
                        </a:solidFill>
                        <a:latin typeface="微软雅黑" panose="020B0503020204020204" charset="-122"/>
                        <a:ea typeface="微软雅黑" panose="020B0503020204020204" charset="-122"/>
                      </a:endParaRPr>
                    </a:p>
                    <a:p>
                      <a:pPr indent="0" algn="ctr">
                        <a:buNone/>
                      </a:pPr>
                      <a:r>
                        <a:rPr lang="en-US" sz="900" b="0">
                          <a:solidFill>
                            <a:srgbClr val="000000"/>
                          </a:solidFill>
                          <a:latin typeface="微软雅黑" panose="020B0503020204020204" charset="-122"/>
                          <a:ea typeface="微软雅黑" panose="020B0503020204020204" charset="-122"/>
                        </a:rPr>
                        <a:t>S2-2312695</a:t>
                      </a:r>
                      <a:endParaRPr 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sz="900" b="0">
                          <a:solidFill>
                            <a:srgbClr val="000000"/>
                          </a:solidFill>
                          <a:latin typeface="微软雅黑" panose="020B0503020204020204" charset="-122"/>
                          <a:ea typeface="微软雅黑" panose="020B0503020204020204" charset="-122"/>
                        </a:rPr>
                        <a:t>Samsung</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sz="900" b="0">
                          <a:solidFill>
                            <a:srgbClr val="000000"/>
                          </a:solidFill>
                          <a:latin typeface="微软雅黑" panose="020B0503020204020204" charset="-122"/>
                          <a:ea typeface="微软雅黑" panose="020B0503020204020204" charset="-122"/>
                        </a:rPr>
                        <a:t>When PDU Set Parameters are applied for the QoS flow, UE uses the same UE derived QoS rule for all PDUs of a PDU Set</a:t>
                      </a:r>
                      <a:endParaRPr 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or</a:t>
                      </a:r>
                      <a:endParaRPr lang="en-US" alt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UE identify the PDU set follow RAN specification i.e. How the UE determines PDU Set information is UE implementation specific.</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394970">
                <a:tc>
                  <a:txBody>
                    <a:bodyPr/>
                    <a:p>
                      <a:pPr indent="0" algn="ctr">
                        <a:buNone/>
                      </a:pPr>
                      <a:r>
                        <a:rPr lang="en-US" altLang="en-US" sz="900" b="0">
                          <a:solidFill>
                            <a:srgbClr val="000000"/>
                          </a:solidFill>
                          <a:latin typeface="微软雅黑" panose="020B0503020204020204" charset="-122"/>
                          <a:ea typeface="微软雅黑" panose="020B0503020204020204" charset="-122"/>
                        </a:rPr>
                        <a:t>S2-2313179</a:t>
                      </a:r>
                      <a:endParaRPr lang="en-US" altLang="en-US" sz="900" b="0">
                        <a:solidFill>
                          <a:srgbClr val="000000"/>
                        </a:solidFill>
                        <a:latin typeface="微软雅黑" panose="020B0503020204020204" charset="-122"/>
                        <a:ea typeface="微软雅黑" panose="020B0503020204020204" charset="-122"/>
                      </a:endParaRPr>
                    </a:p>
                    <a:p>
                      <a:pPr indent="0" algn="ctr">
                        <a:buNone/>
                      </a:pPr>
                      <a:r>
                        <a:rPr lang="en-US" altLang="en-US" sz="900" b="0">
                          <a:solidFill>
                            <a:srgbClr val="000000"/>
                          </a:solidFill>
                          <a:latin typeface="微软雅黑" panose="020B0503020204020204" charset="-122"/>
                          <a:ea typeface="微软雅黑" panose="020B0503020204020204" charset="-122"/>
                        </a:rPr>
                        <a:t>S2-2313185</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altLang="en-US" sz="900" b="0">
                          <a:solidFill>
                            <a:srgbClr val="000000"/>
                          </a:solidFill>
                          <a:latin typeface="微软雅黑" panose="020B0503020204020204" charset="-122"/>
                          <a:ea typeface="微软雅黑" panose="020B0503020204020204" charset="-122"/>
                        </a:rPr>
                        <a:t>Nokia</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altLang="en-US" sz="900" b="0">
                          <a:solidFill>
                            <a:srgbClr val="000000"/>
                          </a:solidFill>
                          <a:latin typeface="微软雅黑" panose="020B0503020204020204" charset="-122"/>
                          <a:ea typeface="微软雅黑" panose="020B0503020204020204" charset="-122"/>
                        </a:rPr>
                        <a:t>1) PDU Set Handling indication from UE.</a:t>
                      </a:r>
                      <a:endParaRPr lang="en-US" alt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2)SMF provides the PDU Set QoS Parameters and Protocol Description (if available) together with the QoS rule to the UE that the UE shall the Protocol Description use for PDU Set identification and PDU Set handling on UE</a:t>
                      </a:r>
                      <a:endParaRPr lang="en-US" altLang="en-US" sz="900" b="0">
                        <a:solidFill>
                          <a:srgbClr val="000000"/>
                        </a:solidFill>
                        <a:latin typeface="微软雅黑" panose="020B0503020204020204" charset="-122"/>
                        <a:ea typeface="微软雅黑" panose="020B0503020204020204" charset="-122"/>
                      </a:endParaRPr>
                    </a:p>
                    <a:p>
                      <a:pPr indent="0">
                        <a:buNone/>
                      </a:pPr>
                      <a:endParaRPr lang="en-US" alt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Or</a:t>
                      </a:r>
                      <a:endParaRPr lang="en-US" altLang="en-US" sz="900" b="0">
                        <a:solidFill>
                          <a:srgbClr val="000000"/>
                        </a:solidFill>
                        <a:latin typeface="微软雅黑" panose="020B0503020204020204" charset="-122"/>
                        <a:ea typeface="微软雅黑" panose="020B0503020204020204" charset="-122"/>
                      </a:endParaRPr>
                    </a:p>
                    <a:p>
                      <a:pPr indent="0">
                        <a:buNone/>
                      </a:pPr>
                      <a:r>
                        <a:rPr lang="en-US" altLang="en-US" sz="900" b="0">
                          <a:solidFill>
                            <a:srgbClr val="000000"/>
                          </a:solidFill>
                          <a:latin typeface="微软雅黑" panose="020B0503020204020204" charset="-122"/>
                          <a:ea typeface="微软雅黑" panose="020B0503020204020204" charset="-122"/>
                        </a:rPr>
                        <a:t> Only remove the EN</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r h="394970">
                <a:tc>
                  <a:txBody>
                    <a:bodyPr/>
                    <a:p>
                      <a:pPr indent="0" algn="ctr">
                        <a:buNone/>
                      </a:pPr>
                      <a:r>
                        <a:rPr lang="en-US" altLang="en-US" sz="900" b="0">
                          <a:solidFill>
                            <a:srgbClr val="000000"/>
                          </a:solidFill>
                          <a:latin typeface="微软雅黑" panose="020B0503020204020204" charset="-122"/>
                          <a:ea typeface="微软雅黑" panose="020B0503020204020204" charset="-122"/>
                        </a:rPr>
                        <a:t>S2-2312105</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lgn="ctr">
                        <a:buNone/>
                      </a:pPr>
                      <a:r>
                        <a:rPr lang="en-US" altLang="en-US" sz="900" b="0">
                          <a:solidFill>
                            <a:srgbClr val="000000"/>
                          </a:solidFill>
                          <a:latin typeface="微软雅黑" panose="020B0503020204020204" charset="-122"/>
                          <a:ea typeface="微软雅黑" panose="020B0503020204020204" charset="-122"/>
                        </a:rPr>
                        <a:t>CATT</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c>
                  <a:txBody>
                    <a:bodyPr/>
                    <a:p>
                      <a:pPr indent="0">
                        <a:buNone/>
                      </a:pPr>
                      <a:r>
                        <a:rPr lang="en-US" altLang="en-US" sz="900" b="0">
                          <a:solidFill>
                            <a:srgbClr val="000000"/>
                          </a:solidFill>
                          <a:latin typeface="微软雅黑" panose="020B0503020204020204" charset="-122"/>
                          <a:ea typeface="微软雅黑" panose="020B0503020204020204" charset="-122"/>
                        </a:rPr>
                        <a:t>The QoS Flow level QoS parameters signalled to the UE may include the PDU Set QoS Parameters described in this clause (see clause 5.7.1.5).</a:t>
                      </a:r>
                      <a:endParaRPr lang="en-US" altLang="en-US" sz="900" b="0">
                        <a:solidFill>
                          <a:srgbClr val="000000"/>
                        </a:solidFill>
                        <a:latin typeface="微软雅黑" panose="020B0503020204020204" charset="-122"/>
                        <a:ea typeface="微软雅黑" panose="020B0503020204020204" charset="-122"/>
                      </a:endParaRPr>
                    </a:p>
                  </a:txBody>
                  <a:tcPr marL="12700" marR="12700" marT="12700" vert="horz" anchor="ctr" anchorCtr="0"/>
                </a:tc>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1130" y="228600"/>
            <a:ext cx="7385050" cy="1143000"/>
          </a:xfrm>
        </p:spPr>
        <p:txBody>
          <a:bodyPr/>
          <a:p>
            <a:r>
              <a:rPr lang="en-US" altLang="de-DE" b="1" dirty="0">
                <a:solidFill>
                  <a:schemeClr val="tx1"/>
                </a:solidFill>
                <a:sym typeface="+mn-ea"/>
              </a:rPr>
              <a:t>5GC assisted information for PDU set UL handling in UE</a:t>
            </a:r>
            <a:br>
              <a:rPr lang="en-US" altLang="de-DE" b="1" dirty="0">
                <a:solidFill>
                  <a:schemeClr val="tx1"/>
                </a:solidFill>
              </a:rPr>
            </a:br>
            <a:endParaRPr lang="zh-CN" altLang="en-US"/>
          </a:p>
        </p:txBody>
      </p:sp>
      <p:sp>
        <p:nvSpPr>
          <p:cNvPr id="3" name="内容占位符 2"/>
          <p:cNvSpPr>
            <a:spLocks noGrp="1"/>
          </p:cNvSpPr>
          <p:nvPr>
            <p:ph idx="1"/>
          </p:nvPr>
        </p:nvSpPr>
        <p:spPr>
          <a:xfrm>
            <a:off x="234950" y="1119505"/>
            <a:ext cx="8713470" cy="4831080"/>
          </a:xfrm>
        </p:spPr>
        <p:txBody>
          <a:bodyPr/>
          <a:p>
            <a:pPr algn="l" latinLnBrk="0">
              <a:spcBef>
                <a:spcPct val="20000"/>
              </a:spcBef>
              <a:buClrTx/>
              <a:buSzTx/>
              <a:buFontTx/>
              <a:buBlip>
                <a:blip r:embed="rId1"/>
              </a:buBlip>
            </a:pPr>
            <a:r>
              <a:rPr lang="en-US" altLang="de-DE" sz="2400" dirty="0">
                <a:sym typeface="+mn-ea"/>
              </a:rPr>
              <a:t>Background: In the uplink, the UE may identify PDU Sets dynamically, How this is done is left up to UE implementation.</a:t>
            </a:r>
            <a:endParaRPr lang="en-US" altLang="de-DE" sz="2400" dirty="0">
              <a:sym typeface="+mn-ea"/>
            </a:endParaRPr>
          </a:p>
          <a:p>
            <a:pPr marL="0" indent="0" algn="l" latinLnBrk="0">
              <a:spcBef>
                <a:spcPct val="20000"/>
              </a:spcBef>
              <a:buClrTx/>
              <a:buSzTx/>
              <a:buFontTx/>
              <a:buNone/>
            </a:pPr>
            <a:endParaRPr lang="en-US" altLang="de-DE" sz="2400" dirty="0">
              <a:sym typeface="+mn-ea"/>
            </a:endParaRPr>
          </a:p>
          <a:p>
            <a:pPr algn="l" latinLnBrk="0">
              <a:spcBef>
                <a:spcPct val="20000"/>
              </a:spcBef>
              <a:buClrTx/>
              <a:buSzTx/>
              <a:buFontTx/>
              <a:buBlip>
                <a:blip r:embed="rId1"/>
              </a:buBlip>
            </a:pPr>
            <a:r>
              <a:rPr lang="en-US" altLang="de-DE" dirty="0"/>
              <a:t>Question: Whether in R18, the SMF may send Protocol Description associated with the QoS rule to UE </a:t>
            </a:r>
            <a:r>
              <a:rPr lang="en-US" altLang="de-DE" dirty="0">
                <a:sym typeface="+mn-ea"/>
              </a:rPr>
              <a:t>to assist the identification of the PDU set for UL </a:t>
            </a:r>
            <a:endParaRPr lang="en-US" altLang="de-DE" dirty="0">
              <a:sym typeface="+mn-ea"/>
            </a:endParaRPr>
          </a:p>
          <a:p>
            <a:pPr algn="l" latinLnBrk="0">
              <a:spcBef>
                <a:spcPct val="20000"/>
              </a:spcBef>
              <a:buClrTx/>
              <a:buSzTx/>
              <a:buFontTx/>
              <a:buBlip>
                <a:blip r:embed="rId1"/>
              </a:buBlip>
            </a:pPr>
            <a:r>
              <a:rPr lang="en-US" altLang="de-DE" sz="2400" dirty="0">
                <a:sym typeface="+mn-ea"/>
              </a:rPr>
              <a:t>NOTE: The use or not of the Protocol Description is left to UE implementation</a:t>
            </a:r>
            <a:endParaRPr lang="en-US" altLang="de-DE" sz="2000" dirty="0">
              <a:sym typeface="+mn-ea"/>
            </a:endParaRPr>
          </a:p>
          <a:p>
            <a:pPr algn="l" latinLnBrk="0">
              <a:spcBef>
                <a:spcPct val="20000"/>
              </a:spcBef>
              <a:buClrTx/>
              <a:buSzTx/>
              <a:buFontTx/>
              <a:buBlip>
                <a:blip r:embed="rId1"/>
              </a:buBlip>
            </a:pPr>
            <a:r>
              <a:rPr lang="en-US" altLang="de-DE" dirty="0">
                <a:sym typeface="+mn-ea"/>
              </a:rPr>
              <a:t>Yes: (S2-2313371)</a:t>
            </a:r>
            <a:endParaRPr lang="en-US" altLang="de-DE" dirty="0">
              <a:sym typeface="+mn-ea"/>
            </a:endParaRPr>
          </a:p>
          <a:p>
            <a:pPr algn="l" latinLnBrk="0">
              <a:spcBef>
                <a:spcPct val="20000"/>
              </a:spcBef>
              <a:buClrTx/>
              <a:buSzTx/>
              <a:buFontTx/>
              <a:buBlip>
                <a:blip r:embed="rId1"/>
              </a:buBlip>
            </a:pPr>
            <a:r>
              <a:rPr lang="en-US" altLang="de-DE" dirty="0">
                <a:sym typeface="+mn-ea"/>
              </a:rPr>
              <a:t>No:</a:t>
            </a:r>
            <a:endParaRPr lang="en-US" altLang="de-DE" dirty="0">
              <a:sym typeface="+mn-ea"/>
            </a:endParaRPr>
          </a:p>
          <a:p>
            <a:pPr algn="l" latinLnBrk="0">
              <a:spcBef>
                <a:spcPct val="20000"/>
              </a:spcBef>
              <a:buClrTx/>
              <a:buSzTx/>
              <a:buFontTx/>
              <a:buBlip>
                <a:blip r:embed="rId1"/>
              </a:buBlip>
            </a:pPr>
            <a:endParaRPr lang="en-US" altLang="de-DE" dirty="0"/>
          </a:p>
          <a:p>
            <a:pPr latinLnBrk="0">
              <a:spcBef>
                <a:spcPts val="0"/>
              </a:spcBef>
              <a:buFont typeface="+mj-ea"/>
              <a:buAutoNum type="circleNumDbPlain"/>
            </a:pPr>
            <a:endParaRPr lang="en-US" altLang="de-DE" dirty="0"/>
          </a:p>
          <a:p>
            <a:pPr marL="0" indent="0">
              <a:buNone/>
            </a:pPr>
            <a:endParaRPr lang="zh-CN" altLang="en-US"/>
          </a:p>
        </p:txBody>
      </p:sp>
    </p:spTree>
  </p:cSld>
  <p:clrMapOvr>
    <a:masterClrMapping/>
  </p:clrMapOvr>
  <p:transition spd="slow"/>
</p:sld>
</file>

<file path=ppt/tags/tag1.xml><?xml version="1.0" encoding="utf-8"?>
<p:tagLst xmlns:p="http://schemas.openxmlformats.org/presentationml/2006/main">
  <p:tag name="TABLE_ENDDRAG_ORIGIN_RECT" val="696*457"/>
  <p:tag name="TABLE_ENDDRAG_RECT" val="8*32*696*45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4309</Words>
  <Application>WPS 演示</Application>
  <PresentationFormat>On-screen Show (4:3)</PresentationFormat>
  <Paragraphs>159</Paragraphs>
  <Slides>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vt:i4>
      </vt:variant>
    </vt:vector>
  </HeadingPairs>
  <TitlesOfParts>
    <vt:vector size="12" baseType="lpstr">
      <vt:lpstr>Arial</vt:lpstr>
      <vt:lpstr>宋体</vt:lpstr>
      <vt:lpstr>Wingdings</vt:lpstr>
      <vt:lpstr>Calibri</vt:lpstr>
      <vt:lpstr>Times New Roman</vt:lpstr>
      <vt:lpstr>微软雅黑</vt:lpstr>
      <vt:lpstr>Arial Unicode MS</vt:lpstr>
      <vt:lpstr>Office Theme</vt:lpstr>
      <vt:lpstr>Discussion on PDU Set handling for UL</vt:lpstr>
      <vt:lpstr>PDU set handling for UL</vt:lpstr>
      <vt:lpstr>PowerPoint 演示文稿</vt:lpstr>
      <vt:lpstr>5GC assisted information for PDU set UL handling in UE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China Mobile-2</cp:lastModifiedBy>
  <cp:revision>2394</cp:revision>
  <dcterms:created xsi:type="dcterms:W3CDTF">2023-11-02T02:56:00Z</dcterms:created>
  <dcterms:modified xsi:type="dcterms:W3CDTF">2023-11-15T21:14:18Z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(3)ws57Bm1rCc6j05frPFZj2k+UdaJr/mLRGa91jUg95hCFC5MHZrTCbhpjh+7JOZV0AL4dCVSX
XNd+zi5TYToqrnxXShEScIm+xnRF4HAZvxzEuAz1IBv3eYDnkIB717QEn9vFzsJhScxDgnw3
2Vm85Xl1ImFdj1ZQiPIxIG6/J0zXR60j8K/QqeDe8XWld3CDMwo0rrshy/NFuTPcbtVkBYE1
KttJGUegjsPAunbSxi</vt:lpwstr>
  </property>
  <property fmtid="{D5CDD505-2E9C-101B-9397-08002B2CF9AE}" pid="9" name="_2015_ms_pID_7253431">
    <vt:lpwstr>/5X0K2KFmFypLdiH15dWQmToOmnM3hQ+TTnVYMHtefwUO3P6uxqNZ1
XkyH67lxn9wUjU+tED5wRE8nelMcduCnpV8YMrwxdt43xlje8ZgAerpfGGdSZnnR8aLkSy0d
2C3YIQh6vqUy46HHfSpmrBtWfvPAvKTsg56roiqsRLVsVVYiUKcb9kEOzGb76SmPmQa4bXMq
gzvfrAmevLteqIaJXZdiA2QxTcg45ANQtEY8</vt:lpwstr>
  </property>
  <property fmtid="{D5CDD505-2E9C-101B-9397-08002B2CF9AE}" pid="10" name="_2015_ms_pID_7253432">
    <vt:lpwstr>2Q==</vt:lpwstr>
  </property>
  <property fmtid="{D5CDD505-2E9C-101B-9397-08002B2CF9AE}" pid="11" name="ContentTypeId">
    <vt:lpwstr>0x01010000A41F864BF9E047AC9D98AA3A92DCA2</vt:lpwstr>
  </property>
  <property fmtid="{D5CDD505-2E9C-101B-9397-08002B2CF9AE}" pid="12" name="ICV">
    <vt:lpwstr>9D93E406136D44D6A151AB2C7E4DFAF0</vt:lpwstr>
  </property>
  <property fmtid="{D5CDD505-2E9C-101B-9397-08002B2CF9AE}" pid="13" name="KSOProductBuildVer">
    <vt:lpwstr>2052-11.8.2.11483</vt:lpwstr>
  </property>
  <property fmtid="{D5CDD505-2E9C-101B-9397-08002B2CF9AE}" pid="14" name="_readonly">
    <vt:lpwstr/>
  </property>
  <property fmtid="{D5CDD505-2E9C-101B-9397-08002B2CF9AE}" pid="15" name="_change">
    <vt:lpwstr/>
  </property>
  <property fmtid="{D5CDD505-2E9C-101B-9397-08002B2CF9AE}" pid="16" name="_full-control">
    <vt:lpwstr/>
  </property>
  <property fmtid="{D5CDD505-2E9C-101B-9397-08002B2CF9AE}" pid="17" name="sflag">
    <vt:lpwstr>1645404766</vt:lpwstr>
  </property>
</Properties>
</file>